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63" r:id="rId2"/>
    <p:sldId id="265" r:id="rId3"/>
    <p:sldId id="258" r:id="rId4"/>
    <p:sldId id="261" r:id="rId5"/>
    <p:sldId id="266" r:id="rId6"/>
    <p:sldId id="259" r:id="rId7"/>
    <p:sldId id="262" r:id="rId8"/>
    <p:sldId id="264" r:id="rId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70233" autoAdjust="0"/>
  </p:normalViewPr>
  <p:slideViewPr>
    <p:cSldViewPr snapToGrid="0">
      <p:cViewPr varScale="1">
        <p:scale>
          <a:sx n="81" d="100"/>
          <a:sy n="81" d="100"/>
        </p:scale>
        <p:origin x="24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38269-BB5A-4266-8962-D4B69E711ECE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BF0AB-E0E9-4B65-82AD-C75E11E30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150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Interfacing with the United Nations </a:t>
            </a:r>
            <a:r>
              <a:rPr lang="en-AU" dirty="0" err="1" smtClean="0"/>
              <a:t>SubCommittee</a:t>
            </a:r>
            <a:r>
              <a:rPr lang="en-AU" dirty="0" smtClean="0"/>
              <a:t> on Geodesy (UN-</a:t>
            </a:r>
            <a:r>
              <a:rPr lang="en-AU" dirty="0" err="1" smtClean="0"/>
              <a:t>SCoG</a:t>
            </a:r>
            <a:r>
              <a:rPr lang="en-AU" dirty="0" smtClean="0"/>
              <a:t>)</a:t>
            </a:r>
          </a:p>
          <a:p>
            <a:pPr lvl="1"/>
            <a:r>
              <a:rPr lang="en-AU" dirty="0" smtClean="0"/>
              <a:t>Only seven Members from the Americas in the UN-</a:t>
            </a:r>
            <a:r>
              <a:rPr lang="en-AU" dirty="0" err="1" smtClean="0"/>
              <a:t>SCoG</a:t>
            </a:r>
            <a:endParaRPr lang="en-AU" dirty="0" smtClean="0"/>
          </a:p>
          <a:p>
            <a:pPr lvl="1"/>
            <a:r>
              <a:rPr lang="en-AU" dirty="0" smtClean="0"/>
              <a:t>This WG would provide a forum for more participation</a:t>
            </a:r>
          </a:p>
          <a:p>
            <a:r>
              <a:rPr lang="en-AU" dirty="0" smtClean="0"/>
              <a:t>Implementation of UN-GGRF for the Americas </a:t>
            </a:r>
          </a:p>
          <a:p>
            <a:pPr lvl="1"/>
            <a:r>
              <a:rPr lang="en-AU" dirty="0" smtClean="0"/>
              <a:t>SIRGAS develops models/tools for the Reference Frame</a:t>
            </a:r>
          </a:p>
          <a:p>
            <a:pPr lvl="1"/>
            <a:r>
              <a:rPr lang="en-AU" dirty="0" smtClean="0"/>
              <a:t>WG facilitates SIRGAS recommendations &amp; needs</a:t>
            </a:r>
          </a:p>
          <a:p>
            <a:pPr lvl="1"/>
            <a:r>
              <a:rPr lang="en-AU" dirty="0" smtClean="0"/>
              <a:t>Work with individual Nations to develop geodetic components of UN-IGIF plans for synergy</a:t>
            </a:r>
          </a:p>
          <a:p>
            <a:pPr lvl="1"/>
            <a:r>
              <a:rPr lang="en-AU" dirty="0" smtClean="0"/>
              <a:t>Be the authoritative source for geodetic matters in the Americas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BF0AB-E0E9-4B65-82AD-C75E11E304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969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Pulled from the respective websites</a:t>
            </a:r>
          </a:p>
          <a:p>
            <a:endParaRPr lang="en-US" dirty="0" smtClean="0"/>
          </a:p>
          <a:p>
            <a:r>
              <a:rPr lang="en-US" dirty="0" smtClean="0"/>
              <a:t>Only UN-GGIM-Americas lacks a WG on GRF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BF0AB-E0E9-4B65-82AD-C75E11E304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5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Assist</a:t>
            </a:r>
            <a:r>
              <a:rPr lang="en-US" baseline="0" dirty="0" smtClean="0"/>
              <a:t> American Nations to develop geodetic infrastructure requirements in UN-IGIF planning</a:t>
            </a:r>
          </a:p>
          <a:p>
            <a:r>
              <a:rPr lang="en-US" baseline="0" dirty="0" smtClean="0"/>
              <a:t>             Better ensures that the national plans reinforce the regional efforts and produces a synergy</a:t>
            </a:r>
          </a:p>
          <a:p>
            <a:r>
              <a:rPr lang="en-US" baseline="0" dirty="0" smtClean="0"/>
              <a:t>             Also ensures that American Nations have appropriate education and training to access GRFA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Facilitate SIRGAS, FIG, and other scientific NGO’s  as the develop the GRFA (SIRGAS Reference Frame)</a:t>
            </a:r>
          </a:p>
          <a:p>
            <a:pPr lvl="1"/>
            <a:r>
              <a:rPr lang="en-US" dirty="0" smtClean="0"/>
              <a:t>These are scientific or professional organizations with no role for governance</a:t>
            </a:r>
          </a:p>
          <a:p>
            <a:pPr lvl="1"/>
            <a:r>
              <a:rPr lang="en-US" dirty="0" smtClean="0"/>
              <a:t>WG4 provides</a:t>
            </a:r>
            <a:r>
              <a:rPr lang="en-US" baseline="0" dirty="0" smtClean="0"/>
              <a:t> the interface to receive any requirements such GI development, CDN, etc.</a:t>
            </a:r>
          </a:p>
          <a:p>
            <a:pPr lvl="1"/>
            <a:r>
              <a:rPr lang="en-US" baseline="0" dirty="0" smtClean="0"/>
              <a:t>Communicate this effectively to the UN-GGIM-Americas leadership and broader Regional Committee</a:t>
            </a:r>
          </a:p>
          <a:p>
            <a:pPr lvl="1"/>
            <a:r>
              <a:rPr lang="en-US" baseline="0" dirty="0" smtClean="0"/>
              <a:t>Most critically, receive recommendations on guidelines and standards of practice to be adopted </a:t>
            </a:r>
          </a:p>
          <a:p>
            <a:pPr lvl="1"/>
            <a:r>
              <a:rPr lang="en-US" baseline="0" dirty="0" smtClean="0"/>
              <a:t>SIRGAS can recommend procedures, but UN-GGIM-Americas would be able to make agreements to enforce these (governance)</a:t>
            </a:r>
          </a:p>
          <a:p>
            <a:pPr lvl="1"/>
            <a:endParaRPr lang="en-US" baseline="0" dirty="0" smtClean="0"/>
          </a:p>
          <a:p>
            <a:pPr lvl="1"/>
            <a:r>
              <a:rPr lang="en-US" b="1" dirty="0" smtClean="0"/>
              <a:t>The big take</a:t>
            </a:r>
            <a:r>
              <a:rPr lang="en-US" b="1" baseline="0" dirty="0" smtClean="0"/>
              <a:t> away here is that some members of SIRGAS will also be members of WG4 to facilitate this dialog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BF0AB-E0E9-4B65-82AD-C75E11E304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857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While the NGO’s might have the technical capabilities and knowledge, they lack funding.</a:t>
            </a:r>
          </a:p>
          <a:p>
            <a:r>
              <a:rPr lang="en-US" dirty="0" smtClean="0"/>
              <a:t>	WG4 will help to coordinate the limited</a:t>
            </a:r>
            <a:r>
              <a:rPr lang="en-US" baseline="0" dirty="0" smtClean="0"/>
              <a:t> resources to facilitate ETCB as well as GI development</a:t>
            </a:r>
          </a:p>
          <a:p>
            <a:r>
              <a:rPr lang="en-US" baseline="0" dirty="0" smtClean="0"/>
              <a:t>	Other outside funding (e.g., UN-ICG) or coordination of individual Nation funding will be utilized</a:t>
            </a:r>
          </a:p>
          <a:p>
            <a:endParaRPr lang="en-US" baseline="0" dirty="0" smtClean="0"/>
          </a:p>
          <a:p>
            <a:r>
              <a:rPr lang="en-US" baseline="0" dirty="0" smtClean="0"/>
              <a:t>General support for the Regional Committee to answer geodetic questions</a:t>
            </a:r>
          </a:p>
          <a:p>
            <a:r>
              <a:rPr lang="en-US" baseline="0" dirty="0" smtClean="0"/>
              <a:t>	Can also provide vetting and recommendations to members of UN-</a:t>
            </a:r>
            <a:r>
              <a:rPr lang="en-US" baseline="0" dirty="0" err="1" smtClean="0"/>
              <a:t>SCoG</a:t>
            </a:r>
            <a:endParaRPr lang="en-US" baseline="0" dirty="0" smtClean="0"/>
          </a:p>
          <a:p>
            <a:r>
              <a:rPr lang="en-US" baseline="0" dirty="0" smtClean="0"/>
              <a:t>	Can interpret any impacts of UN-</a:t>
            </a:r>
            <a:r>
              <a:rPr lang="en-US" baseline="0" dirty="0" err="1" smtClean="0"/>
              <a:t>SCoG</a:t>
            </a:r>
            <a:r>
              <a:rPr lang="en-US" baseline="0" dirty="0" smtClean="0"/>
              <a:t> activities for Americas</a:t>
            </a:r>
          </a:p>
          <a:p>
            <a:r>
              <a:rPr lang="en-US" baseline="0" dirty="0" smtClean="0"/>
              <a:t>	Can coordinate with other WG for GRF in other regions (e.g., UN-GGIM-AP WG1)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BF0AB-E0E9-4B65-82AD-C75E11E304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057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0C58-744C-4A32-AC60-1CF28DCEC65B}" type="datetimeFigureOut">
              <a:rPr lang="es-MX" smtClean="0"/>
              <a:t>30/07/2019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49CA-D3D6-4AD3-A0A0-ECD2115D4246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8769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0C58-744C-4A32-AC60-1CF28DCEC65B}" type="datetimeFigureOut">
              <a:rPr lang="es-MX" smtClean="0"/>
              <a:t>30/07/2019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49CA-D3D6-4AD3-A0A0-ECD2115D4246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1166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0C58-744C-4A32-AC60-1CF28DCEC65B}" type="datetimeFigureOut">
              <a:rPr lang="es-MX" smtClean="0"/>
              <a:t>30/07/2019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49CA-D3D6-4AD3-A0A0-ECD2115D4246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317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0C58-744C-4A32-AC60-1CF28DCEC65B}" type="datetimeFigureOut">
              <a:rPr lang="es-MX" smtClean="0"/>
              <a:t>30/07/2019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49CA-D3D6-4AD3-A0A0-ECD2115D4246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6571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0C58-744C-4A32-AC60-1CF28DCEC65B}" type="datetimeFigureOut">
              <a:rPr lang="es-MX" smtClean="0"/>
              <a:t>30/07/2019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49CA-D3D6-4AD3-A0A0-ECD2115D4246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9170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0C58-744C-4A32-AC60-1CF28DCEC65B}" type="datetimeFigureOut">
              <a:rPr lang="es-MX" smtClean="0"/>
              <a:t>30/07/2019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49CA-D3D6-4AD3-A0A0-ECD2115D4246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712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0C58-744C-4A32-AC60-1CF28DCEC65B}" type="datetimeFigureOut">
              <a:rPr lang="es-MX" smtClean="0"/>
              <a:t>30/07/2019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49CA-D3D6-4AD3-A0A0-ECD2115D4246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489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0C58-744C-4A32-AC60-1CF28DCEC65B}" type="datetimeFigureOut">
              <a:rPr lang="es-MX" smtClean="0"/>
              <a:t>30/07/2019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49CA-D3D6-4AD3-A0A0-ECD2115D4246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8676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0C58-744C-4A32-AC60-1CF28DCEC65B}" type="datetimeFigureOut">
              <a:rPr lang="es-MX" smtClean="0"/>
              <a:t>30/07/2019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49CA-D3D6-4AD3-A0A0-ECD2115D4246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4315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0C58-744C-4A32-AC60-1CF28DCEC65B}" type="datetimeFigureOut">
              <a:rPr lang="es-MX" smtClean="0"/>
              <a:t>30/07/2019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49CA-D3D6-4AD3-A0A0-ECD2115D4246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5107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0C58-744C-4A32-AC60-1CF28DCEC65B}" type="datetimeFigureOut">
              <a:rPr lang="es-MX" smtClean="0"/>
              <a:t>30/07/2019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49CA-D3D6-4AD3-A0A0-ECD2115D4246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8125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70C58-744C-4A32-AC60-1CF28DCEC65B}" type="datetimeFigureOut">
              <a:rPr lang="es-MX" smtClean="0"/>
              <a:t>30/07/2019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B49CA-D3D6-4AD3-A0A0-ECD2115D4246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833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n-ggim-ap.org/" TargetMode="External"/><Relationship Id="rId7" Type="http://schemas.openxmlformats.org/officeDocument/2006/relationships/hyperlink" Target="http://www.un-ggim-americas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neca.org/un-ggim-africa" TargetMode="External"/><Relationship Id="rId5" Type="http://schemas.openxmlformats.org/officeDocument/2006/relationships/hyperlink" Target="https://www.un-ggim-as.org/en/Pages/default.aspx" TargetMode="External"/><Relationship Id="rId4" Type="http://schemas.openxmlformats.org/officeDocument/2006/relationships/hyperlink" Target="https://un-ggim-europe.org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"/>
            <a:ext cx="9144000" cy="68427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802" y="1925898"/>
            <a:ext cx="8715271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Proposal for a Fourth Working Group on the 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Geodetic Reference Frame of the Americas</a:t>
            </a: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s-ES" sz="3200" dirty="0">
                <a:solidFill>
                  <a:schemeClr val="bg1"/>
                </a:solidFill>
              </a:rPr>
              <a:t>Propuesta </a:t>
            </a:r>
            <a:r>
              <a:rPr lang="es-ES" sz="3200" dirty="0" smtClean="0">
                <a:solidFill>
                  <a:schemeClr val="bg1"/>
                </a:solidFill>
              </a:rPr>
              <a:t>para el Cuarto </a:t>
            </a:r>
            <a:r>
              <a:rPr lang="es-ES" sz="3200" dirty="0">
                <a:solidFill>
                  <a:schemeClr val="bg1"/>
                </a:solidFill>
              </a:rPr>
              <a:t>Grupo de Trabajo sobre </a:t>
            </a:r>
            <a:r>
              <a:rPr lang="es-ES" sz="3200" dirty="0" smtClean="0">
                <a:solidFill>
                  <a:schemeClr val="bg1"/>
                </a:solidFill>
              </a:rPr>
              <a:t>el</a:t>
            </a:r>
            <a:r>
              <a:rPr lang="es-ES" sz="3200" dirty="0">
                <a:solidFill>
                  <a:schemeClr val="bg1"/>
                </a:solidFill>
              </a:rPr>
              <a:t/>
            </a:r>
            <a:br>
              <a:rPr lang="es-ES" sz="3200" dirty="0">
                <a:solidFill>
                  <a:schemeClr val="bg1"/>
                </a:solidFill>
              </a:rPr>
            </a:br>
            <a:r>
              <a:rPr lang="es-ES" sz="3200" dirty="0">
                <a:solidFill>
                  <a:schemeClr val="bg1"/>
                </a:solidFill>
              </a:rPr>
              <a:t>Marco de </a:t>
            </a:r>
            <a:r>
              <a:rPr lang="es-ES" sz="3200" dirty="0" smtClean="0">
                <a:solidFill>
                  <a:schemeClr val="bg1"/>
                </a:solidFill>
              </a:rPr>
              <a:t>Referencia Geodésico </a:t>
            </a:r>
            <a:r>
              <a:rPr lang="es-ES" sz="3200" dirty="0">
                <a:solidFill>
                  <a:schemeClr val="bg1"/>
                </a:solidFill>
              </a:rPr>
              <a:t>de las </a:t>
            </a:r>
            <a:r>
              <a:rPr lang="es-ES" sz="3200" dirty="0" smtClean="0">
                <a:solidFill>
                  <a:schemeClr val="bg1"/>
                </a:solidFill>
              </a:rPr>
              <a:t>Américas</a:t>
            </a:r>
          </a:p>
          <a:p>
            <a:pPr algn="ctr"/>
            <a:endParaRPr lang="es-ES" sz="3200" dirty="0">
              <a:solidFill>
                <a:schemeClr val="bg1"/>
              </a:solidFill>
            </a:endParaRPr>
          </a:p>
          <a:p>
            <a:pPr algn="ctr"/>
            <a:r>
              <a:rPr lang="es-ES" sz="3200" dirty="0" smtClean="0">
                <a:solidFill>
                  <a:schemeClr val="bg1"/>
                </a:solidFill>
              </a:rPr>
              <a:t>Dr. Daniel R. Roman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55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365126"/>
            <a:ext cx="9060873" cy="1325563"/>
          </a:xfrm>
        </p:spPr>
        <p:txBody>
          <a:bodyPr>
            <a:noAutofit/>
          </a:bodyPr>
          <a:lstStyle/>
          <a:p>
            <a:pPr algn="ctr"/>
            <a:r>
              <a:rPr lang="en-US" sz="3400" b="1" dirty="0" smtClean="0"/>
              <a:t>Proposed Working Group Drivers</a:t>
            </a:r>
            <a:br>
              <a:rPr lang="en-US" sz="3400" b="1" dirty="0" smtClean="0"/>
            </a:br>
            <a:r>
              <a:rPr lang="es-ES" sz="3400" b="1" dirty="0" err="1" smtClean="0"/>
              <a:t>Motivacion</a:t>
            </a:r>
            <a:r>
              <a:rPr lang="es-ES" sz="3400" b="1" dirty="0" smtClean="0"/>
              <a:t> del Propuesto Grupo de Trabajo</a:t>
            </a:r>
            <a:endParaRPr lang="en-US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Interface </a:t>
            </a:r>
            <a:r>
              <a:rPr lang="en-AU" dirty="0"/>
              <a:t>with the United Nations </a:t>
            </a:r>
            <a:r>
              <a:rPr lang="en-AU" dirty="0" err="1" smtClean="0"/>
              <a:t>SubCommittee</a:t>
            </a:r>
            <a:r>
              <a:rPr lang="en-AU" dirty="0" smtClean="0"/>
              <a:t> </a:t>
            </a:r>
            <a:r>
              <a:rPr lang="en-AU" dirty="0"/>
              <a:t>on Geodesy (UN-</a:t>
            </a:r>
            <a:r>
              <a:rPr lang="en-AU" dirty="0" err="1"/>
              <a:t>SCoG</a:t>
            </a:r>
            <a:r>
              <a:rPr lang="en-AU" dirty="0" smtClean="0"/>
              <a:t>)</a:t>
            </a:r>
          </a:p>
          <a:p>
            <a:r>
              <a:rPr lang="en-AU" dirty="0" smtClean="0"/>
              <a:t>Implementation of UN-GGRF for the Americas </a:t>
            </a:r>
          </a:p>
          <a:p>
            <a:endParaRPr lang="en-AU" dirty="0"/>
          </a:p>
          <a:p>
            <a:r>
              <a:rPr lang="es-ES" dirty="0"/>
              <a:t>Interfaz con el Subcomité de Geodesia de las Naciones </a:t>
            </a:r>
            <a:r>
              <a:rPr lang="es-ES" dirty="0" smtClean="0"/>
              <a:t>Unidas</a:t>
            </a:r>
          </a:p>
          <a:p>
            <a:r>
              <a:rPr lang="es-ES" dirty="0" smtClean="0"/>
              <a:t>Implementación </a:t>
            </a:r>
            <a:r>
              <a:rPr lang="es-ES" dirty="0"/>
              <a:t>de UN-GGRF para las Américas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4034084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3173186"/>
              </p:ext>
            </p:extLst>
          </p:nvPr>
        </p:nvGraphicFramePr>
        <p:xfrm>
          <a:off x="-1" y="-2380"/>
          <a:ext cx="9144000" cy="6195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830">
                  <a:extLst>
                    <a:ext uri="{9D8B030D-6E8A-4147-A177-3AD203B41FA5}">
                      <a16:colId xmlns:a16="http://schemas.microsoft.com/office/drawing/2014/main" val="2490100594"/>
                    </a:ext>
                  </a:extLst>
                </a:gridCol>
                <a:gridCol w="1318977">
                  <a:extLst>
                    <a:ext uri="{9D8B030D-6E8A-4147-A177-3AD203B41FA5}">
                      <a16:colId xmlns:a16="http://schemas.microsoft.com/office/drawing/2014/main" val="3274926054"/>
                    </a:ext>
                  </a:extLst>
                </a:gridCol>
                <a:gridCol w="1114087">
                  <a:extLst>
                    <a:ext uri="{9D8B030D-6E8A-4147-A177-3AD203B41FA5}">
                      <a16:colId xmlns:a16="http://schemas.microsoft.com/office/drawing/2014/main" val="3059212594"/>
                    </a:ext>
                  </a:extLst>
                </a:gridCol>
                <a:gridCol w="2202564">
                  <a:extLst>
                    <a:ext uri="{9D8B030D-6E8A-4147-A177-3AD203B41FA5}">
                      <a16:colId xmlns:a16="http://schemas.microsoft.com/office/drawing/2014/main" val="3570338866"/>
                    </a:ext>
                  </a:extLst>
                </a:gridCol>
                <a:gridCol w="2343425">
                  <a:extLst>
                    <a:ext uri="{9D8B030D-6E8A-4147-A177-3AD203B41FA5}">
                      <a16:colId xmlns:a16="http://schemas.microsoft.com/office/drawing/2014/main" val="946238778"/>
                    </a:ext>
                  </a:extLst>
                </a:gridCol>
                <a:gridCol w="1639117">
                  <a:extLst>
                    <a:ext uri="{9D8B030D-6E8A-4147-A177-3AD203B41FA5}">
                      <a16:colId xmlns:a16="http://schemas.microsoft.com/office/drawing/2014/main" val="2979712537"/>
                    </a:ext>
                  </a:extLst>
                </a:gridCol>
              </a:tblGrid>
              <a:tr h="4312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RC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3"/>
                        </a:rPr>
                        <a:t>UN-GGIM-AP</a:t>
                      </a:r>
                      <a:endParaRPr lang="en-US" sz="18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4"/>
                        </a:rPr>
                        <a:t>UN-GGIM-Europe</a:t>
                      </a:r>
                      <a:endParaRPr lang="en-US" sz="1800" b="1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5"/>
                        </a:rPr>
                        <a:t>UN-GGIM-Arab States</a:t>
                      </a:r>
                      <a:endParaRPr lang="en-US" sz="1800" b="1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6"/>
                        </a:rPr>
                        <a:t>UN-GGIM_Africa</a:t>
                      </a:r>
                      <a:endParaRPr lang="en-US" sz="1800" b="1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7"/>
                        </a:rPr>
                        <a:t>UN-GGIM-Americas</a:t>
                      </a:r>
                      <a:endParaRPr lang="en-US" sz="18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264238877"/>
                  </a:ext>
                </a:extLst>
              </a:tr>
              <a:tr h="105546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WG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 Geodetic Reference Frame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Core Data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1.Institutional Arrangements, Legal and Policy Issues, Awareness and Capacity Building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 African Geodetic Reference Frame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The Integration of Statistical and Geospatial Information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388408243"/>
                  </a:ext>
                </a:extLst>
              </a:tr>
              <a:tr h="63701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WG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Cadastre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and Land Management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Data Integration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Fundamental Data and Geo-Standards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Fundamental Datasets and Standards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Disasters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45779400"/>
                  </a:ext>
                </a:extLst>
              </a:tr>
              <a:tr h="85306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WG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Integrating Geospatial Information and Statistics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3. GRF – Europe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3. Geodetic Reference Frame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Institutional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Arrangements and Legal Frameworks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Geospatial Data Infrastructure 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696806147"/>
                  </a:ext>
                </a:extLst>
              </a:tr>
              <a:tr h="84624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WG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Integration of Geospatial &amp; Statistical Information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Capacity and Capability Development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4. Geodetic Reference Frame for the Americas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33276876"/>
                  </a:ext>
                </a:extLst>
              </a:tr>
              <a:tr h="84624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WG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 Integration of Geospatial and Statistical Information for Sectoral Applications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497091188"/>
                  </a:ext>
                </a:extLst>
              </a:tr>
              <a:tr h="36365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NGO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APREF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EUREF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APREF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AFREF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SIRGAS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595341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64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s-MX" sz="4000" dirty="0" err="1" smtClean="0"/>
              <a:t>Proposed</a:t>
            </a:r>
            <a:r>
              <a:rPr lang="es-MX" sz="4000" dirty="0" smtClean="0"/>
              <a:t> </a:t>
            </a:r>
            <a:r>
              <a:rPr lang="es-MX" sz="4000" dirty="0" err="1" smtClean="0"/>
              <a:t>Objectives</a:t>
            </a:r>
            <a:r>
              <a:rPr lang="es-MX" sz="4000" dirty="0" smtClean="0"/>
              <a:t>/</a:t>
            </a:r>
            <a:r>
              <a:rPr lang="es-ES" sz="4000" dirty="0" smtClean="0"/>
              <a:t>Objetivos Propuestos</a:t>
            </a:r>
            <a:endParaRPr lang="es-MX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550053"/>
            <a:ext cx="7886700" cy="4351338"/>
          </a:xfrm>
        </p:spPr>
        <p:txBody>
          <a:bodyPr>
            <a:normAutofit fontScale="85000" lnSpcReduction="20000"/>
          </a:bodyPr>
          <a:lstStyle/>
          <a:p>
            <a:r>
              <a:rPr lang="en-AU" dirty="0"/>
              <a:t>Manage and support Nations of the Americas to respond to the General Assembly Resolution on A Global Geodetic Reference Frame (GGRF) for Sustainable Development</a:t>
            </a:r>
            <a:endParaRPr lang="en-US" dirty="0"/>
          </a:p>
          <a:p>
            <a:r>
              <a:rPr lang="en-US" dirty="0"/>
              <a:t>Coordinate and assist the efforts of scientific NGO’s, primarily SIRGAS, in the implementation of the GGRF in the </a:t>
            </a:r>
            <a:r>
              <a:rPr lang="en-US" dirty="0" smtClean="0"/>
              <a:t>Americas</a:t>
            </a:r>
          </a:p>
          <a:p>
            <a:endParaRPr lang="en-US" dirty="0"/>
          </a:p>
          <a:p>
            <a:r>
              <a:rPr lang="es-ES" dirty="0"/>
              <a:t>Administrar y apoyar a las Naciones de las Américas para responder a la Resolución de la Asamblea General sobre un Marco de Referencia Geodésico Global (GGRF) para el Desarrollo </a:t>
            </a:r>
            <a:r>
              <a:rPr lang="es-ES" dirty="0" smtClean="0"/>
              <a:t>Sostenible</a:t>
            </a:r>
          </a:p>
          <a:p>
            <a:r>
              <a:rPr lang="es-ES" dirty="0" smtClean="0"/>
              <a:t>Coordinar </a:t>
            </a:r>
            <a:r>
              <a:rPr lang="es-ES" dirty="0"/>
              <a:t>y asistir </a:t>
            </a:r>
            <a:r>
              <a:rPr lang="es-ES" dirty="0" smtClean="0"/>
              <a:t>a los </a:t>
            </a:r>
            <a:r>
              <a:rPr lang="es-ES" dirty="0"/>
              <a:t>esfuerzos de las </a:t>
            </a:r>
            <a:r>
              <a:rPr lang="es-ES" dirty="0" err="1" smtClean="0"/>
              <a:t>ONGs</a:t>
            </a:r>
            <a:r>
              <a:rPr lang="es-ES" dirty="0" smtClean="0"/>
              <a:t> </a:t>
            </a:r>
            <a:r>
              <a:rPr lang="es-ES" dirty="0"/>
              <a:t>científicas, principalmente SIRGAS, en la implementación del GGRF en las Américas.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0332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s-MX" sz="4000" dirty="0" err="1" smtClean="0"/>
              <a:t>Proposed</a:t>
            </a:r>
            <a:r>
              <a:rPr lang="es-MX" sz="4000" dirty="0" smtClean="0"/>
              <a:t> </a:t>
            </a:r>
            <a:r>
              <a:rPr lang="es-MX" sz="4000" dirty="0" err="1" smtClean="0"/>
              <a:t>Objectives</a:t>
            </a:r>
            <a:r>
              <a:rPr lang="es-MX" sz="4000" dirty="0" smtClean="0"/>
              <a:t>/</a:t>
            </a:r>
            <a:r>
              <a:rPr lang="es-ES" sz="4000" dirty="0" smtClean="0"/>
              <a:t>Objetivos </a:t>
            </a:r>
            <a:r>
              <a:rPr lang="es-ES" sz="4000" dirty="0"/>
              <a:t>P</a:t>
            </a:r>
            <a:r>
              <a:rPr lang="es-ES" sz="4000" dirty="0" smtClean="0"/>
              <a:t>ropuestos</a:t>
            </a:r>
            <a:endParaRPr lang="es-MX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341912"/>
            <a:ext cx="7886700" cy="455947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Support </a:t>
            </a:r>
            <a:r>
              <a:rPr lang="en-US" dirty="0"/>
              <a:t>geodetic capacity building in the Americas through technical workshops and developing partnerships with other </a:t>
            </a:r>
            <a:r>
              <a:rPr lang="en-US" dirty="0" smtClean="0"/>
              <a:t>organizations </a:t>
            </a:r>
            <a:r>
              <a:rPr lang="en-US" dirty="0"/>
              <a:t>including SIRGAS,  the International Federation of Surveyors (FIG), the International Association of Geodesy (IAG), and the United Nations International Committee for GNSS (UN-ICG</a:t>
            </a:r>
            <a:r>
              <a:rPr lang="en-US" dirty="0" smtClean="0"/>
              <a:t>)</a:t>
            </a:r>
          </a:p>
          <a:p>
            <a:r>
              <a:rPr lang="en-US" dirty="0"/>
              <a:t>Support the UN-GGIM-Americas regional </a:t>
            </a:r>
            <a:r>
              <a:rPr lang="en-US" dirty="0" smtClean="0"/>
              <a:t>committee</a:t>
            </a:r>
          </a:p>
          <a:p>
            <a:endParaRPr lang="es-ES" dirty="0"/>
          </a:p>
          <a:p>
            <a:r>
              <a:rPr lang="es-ES" dirty="0"/>
              <a:t>Apoyar el desarrollo de la capacidad geodésica en las Américas a través de talleres técnicos y el desarrollo de </a:t>
            </a:r>
            <a:r>
              <a:rPr lang="es-ES" dirty="0" smtClean="0"/>
              <a:t>colaboraciones </a:t>
            </a:r>
            <a:r>
              <a:rPr lang="es-ES" dirty="0"/>
              <a:t>con otras organizaciones, como SIRGAS, la Federación Internacional de Agrimensores (FIG), la Asociación Internacional de Geodesia (IAG) y el Comité Internacional de las Naciones Unidas para el GNSS (</a:t>
            </a:r>
            <a:r>
              <a:rPr lang="es-ES" dirty="0" smtClean="0"/>
              <a:t>UN-ICG)</a:t>
            </a:r>
          </a:p>
          <a:p>
            <a:r>
              <a:rPr lang="es-ES" dirty="0" smtClean="0"/>
              <a:t>Apoyar </a:t>
            </a:r>
            <a:r>
              <a:rPr lang="es-ES" dirty="0"/>
              <a:t>el comité regional de ONU-GGIM-Américas</a:t>
            </a:r>
            <a:r>
              <a:rPr lang="es-ES" dirty="0" smtClean="0"/>
              <a:t>.</a:t>
            </a:r>
            <a:endParaRPr lang="en-US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5873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0751"/>
            <a:ext cx="7886700" cy="1325563"/>
          </a:xfrm>
        </p:spPr>
        <p:txBody>
          <a:bodyPr/>
          <a:lstStyle/>
          <a:p>
            <a:r>
              <a:rPr lang="en-US" dirty="0"/>
              <a:t>Top down and bottom up </a:t>
            </a:r>
            <a:r>
              <a:rPr lang="en-US" dirty="0" smtClean="0"/>
              <a:t>efforts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887" y="1211283"/>
            <a:ext cx="8657113" cy="5035137"/>
          </a:xfrm>
        </p:spPr>
        <p:txBody>
          <a:bodyPr>
            <a:normAutofit/>
          </a:bodyPr>
          <a:lstStyle/>
          <a:p>
            <a:r>
              <a:rPr lang="en-US" sz="2400" dirty="0"/>
              <a:t>UN-GGIM-Americas is </a:t>
            </a:r>
            <a:r>
              <a:rPr lang="en-US" sz="2400" dirty="0" smtClean="0"/>
              <a:t>an </a:t>
            </a:r>
            <a:r>
              <a:rPr lang="en-US" sz="2400" dirty="0" err="1" smtClean="0"/>
              <a:t>InterGovernmental</a:t>
            </a:r>
            <a:r>
              <a:rPr lang="en-US" sz="2400" dirty="0" smtClean="0"/>
              <a:t> </a:t>
            </a:r>
            <a:r>
              <a:rPr lang="en-US" sz="2400" dirty="0"/>
              <a:t>Organization (IGO</a:t>
            </a:r>
            <a:r>
              <a:rPr lang="en-US" sz="2400" dirty="0" smtClean="0"/>
              <a:t>)</a:t>
            </a:r>
          </a:p>
          <a:p>
            <a:pPr lvl="1"/>
            <a:r>
              <a:rPr lang="en-US" sz="2000" dirty="0" smtClean="0"/>
              <a:t>Influences leadership of Nations of the Americas (top-down)</a:t>
            </a:r>
          </a:p>
          <a:p>
            <a:r>
              <a:rPr lang="en-US" sz="2400" dirty="0" smtClean="0"/>
              <a:t>SIRGAS and other NGO’s are aligned to </a:t>
            </a:r>
            <a:r>
              <a:rPr lang="en-US" sz="2400" dirty="0" err="1" smtClean="0"/>
              <a:t>practioners</a:t>
            </a:r>
            <a:r>
              <a:rPr lang="en-US" sz="2400" dirty="0" smtClean="0"/>
              <a:t>/academia</a:t>
            </a:r>
          </a:p>
          <a:p>
            <a:pPr lvl="1"/>
            <a:r>
              <a:rPr lang="en-US" sz="2000" dirty="0" smtClean="0"/>
              <a:t>Coordinates efforts from the working levels (bottom up)</a:t>
            </a:r>
            <a:endParaRPr lang="en-US" sz="2000" dirty="0"/>
          </a:p>
          <a:p>
            <a:r>
              <a:rPr lang="en-US" sz="2400" dirty="0" smtClean="0"/>
              <a:t>WG4 facilitates SIRGAS needs to UN-GGIM-Americas</a:t>
            </a:r>
          </a:p>
          <a:p>
            <a:endParaRPr lang="en-US" sz="2400" dirty="0" smtClean="0"/>
          </a:p>
          <a:p>
            <a:r>
              <a:rPr lang="es-ES" sz="2400" dirty="0"/>
              <a:t>UN-GGIM-Américas es una organización intergubernamental (</a:t>
            </a:r>
            <a:r>
              <a:rPr lang="es-ES" sz="2400" dirty="0" smtClean="0"/>
              <a:t>OIG)</a:t>
            </a:r>
          </a:p>
          <a:p>
            <a:pPr lvl="1"/>
            <a:r>
              <a:rPr lang="es-ES" sz="2000" dirty="0" smtClean="0"/>
              <a:t>Influye la dirección de </a:t>
            </a:r>
            <a:r>
              <a:rPr lang="es-ES" sz="2000" dirty="0"/>
              <a:t>las Naciones de las Américas (de arriba hacia </a:t>
            </a:r>
            <a:r>
              <a:rPr lang="es-ES" sz="2000" dirty="0" smtClean="0"/>
              <a:t>abajo)</a:t>
            </a:r>
          </a:p>
          <a:p>
            <a:r>
              <a:rPr lang="es-ES" sz="2400" dirty="0" smtClean="0"/>
              <a:t>SIRGAS </a:t>
            </a:r>
            <a:r>
              <a:rPr lang="es-ES" sz="2400" dirty="0"/>
              <a:t>y otras ONG están </a:t>
            </a:r>
            <a:r>
              <a:rPr lang="es-ES" sz="2400" dirty="0" smtClean="0"/>
              <a:t>más </a:t>
            </a:r>
            <a:r>
              <a:rPr lang="es-ES" sz="2400" dirty="0"/>
              <a:t>alineadas con los profesionales / </a:t>
            </a:r>
            <a:r>
              <a:rPr lang="es-ES" sz="2400" dirty="0" smtClean="0"/>
              <a:t>académicos</a:t>
            </a:r>
          </a:p>
          <a:p>
            <a:pPr lvl="1"/>
            <a:r>
              <a:rPr lang="es-ES" sz="2000" dirty="0" smtClean="0"/>
              <a:t>Coordina </a:t>
            </a:r>
            <a:r>
              <a:rPr lang="es-ES" sz="2000" dirty="0"/>
              <a:t>esfuerzos desde </a:t>
            </a:r>
            <a:r>
              <a:rPr lang="es-ES" sz="2000" dirty="0" smtClean="0"/>
              <a:t>el nivel </a:t>
            </a:r>
            <a:r>
              <a:rPr lang="es-ES" sz="2000" dirty="0"/>
              <a:t>de </a:t>
            </a:r>
            <a:r>
              <a:rPr lang="es-ES" sz="2000" dirty="0" smtClean="0"/>
              <a:t>los obreros </a:t>
            </a:r>
            <a:r>
              <a:rPr lang="es-ES" sz="2000" dirty="0"/>
              <a:t>(de abajo hacia </a:t>
            </a:r>
            <a:r>
              <a:rPr lang="es-ES" sz="2000" dirty="0" smtClean="0"/>
              <a:t>arriba)</a:t>
            </a:r>
          </a:p>
          <a:p>
            <a:r>
              <a:rPr lang="es-ES" sz="2400" dirty="0" smtClean="0"/>
              <a:t>WG4 </a:t>
            </a:r>
            <a:r>
              <a:rPr lang="es-ES" sz="2400" dirty="0"/>
              <a:t>facilita las necesidades de SIRGAS para UN-GGIM-Américas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02995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</p:spPr>
        <p:txBody>
          <a:bodyPr/>
          <a:lstStyle/>
          <a:p>
            <a:pPr algn="ctr"/>
            <a:r>
              <a:rPr lang="en-US" dirty="0" smtClean="0"/>
              <a:t>Recommendations/</a:t>
            </a:r>
            <a:r>
              <a:rPr lang="es-ES" dirty="0" smtClean="0"/>
              <a:t>Recomendaciones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proceed with development of fourth WG</a:t>
            </a:r>
          </a:p>
          <a:p>
            <a:pPr lvl="1"/>
            <a:r>
              <a:rPr lang="en-US" dirty="0" smtClean="0"/>
              <a:t>Develop Terms of Reference</a:t>
            </a:r>
          </a:p>
          <a:p>
            <a:pPr lvl="1"/>
            <a:r>
              <a:rPr lang="en-US" dirty="0" smtClean="0"/>
              <a:t>Socialize before next UN-GGIM-Americas Meeting</a:t>
            </a:r>
          </a:p>
          <a:p>
            <a:pPr lvl="1"/>
            <a:endParaRPr lang="en-US" dirty="0"/>
          </a:p>
          <a:p>
            <a:r>
              <a:rPr lang="es-ES" dirty="0" smtClean="0"/>
              <a:t>Proceder </a:t>
            </a:r>
            <a:r>
              <a:rPr lang="es-ES" dirty="0"/>
              <a:t>con el desarrollo del cuarto </a:t>
            </a:r>
            <a:r>
              <a:rPr lang="es-ES" dirty="0" smtClean="0"/>
              <a:t>GT</a:t>
            </a:r>
          </a:p>
          <a:p>
            <a:pPr lvl="1"/>
            <a:r>
              <a:rPr lang="es-ES" dirty="0" smtClean="0"/>
              <a:t>Desarrollar </a:t>
            </a:r>
            <a:r>
              <a:rPr lang="es-ES" dirty="0"/>
              <a:t>Términos de </a:t>
            </a:r>
            <a:r>
              <a:rPr lang="es-ES" dirty="0" smtClean="0"/>
              <a:t>Referencia</a:t>
            </a:r>
          </a:p>
          <a:p>
            <a:pPr lvl="1"/>
            <a:r>
              <a:rPr lang="es-ES" dirty="0" smtClean="0"/>
              <a:t>Socializar </a:t>
            </a:r>
            <a:r>
              <a:rPr lang="es-ES" dirty="0"/>
              <a:t>antes de la próxima reunión de </a:t>
            </a:r>
            <a:r>
              <a:rPr lang="es-ES" dirty="0" smtClean="0"/>
              <a:t>UN-GGIM-Américas</a:t>
            </a:r>
            <a:endParaRPr lang="es-E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53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"/>
            <a:ext cx="9144000" cy="684276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68" y="448052"/>
            <a:ext cx="3928875" cy="478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38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_CONTENIDO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_CONTENIDO" id="{F12A982A-8591-4448-9C91-B2AEE11BF5CF}" vid="{7F6A0006-2BBA-4574-BB56-1AB0C795E4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Tema1_CONTENIDO</Template>
  <TotalTime>541</TotalTime>
  <Words>821</Words>
  <Application>Microsoft Office PowerPoint</Application>
  <PresentationFormat>On-screen Show (4:3)</PresentationFormat>
  <Paragraphs>115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Tema1_CONTENIDO</vt:lpstr>
      <vt:lpstr>PowerPoint Presentation</vt:lpstr>
      <vt:lpstr>Proposed Working Group Drivers Motivacion del Propuesto Grupo de Trabajo</vt:lpstr>
      <vt:lpstr>PowerPoint Presentation</vt:lpstr>
      <vt:lpstr>Proposed Objectives/Objetivos Propuestos</vt:lpstr>
      <vt:lpstr>Proposed Objectives/Objetivos Propuestos</vt:lpstr>
      <vt:lpstr>Top down and bottom up efforts</vt:lpstr>
      <vt:lpstr>Recommendations/Recomendaciones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AGUAYO GONZALEZ MONICA</dc:creator>
  <cp:lastModifiedBy>Dan Roman</cp:lastModifiedBy>
  <cp:revision>21</cp:revision>
  <dcterms:created xsi:type="dcterms:W3CDTF">2015-04-20T15:57:23Z</dcterms:created>
  <dcterms:modified xsi:type="dcterms:W3CDTF">2019-07-30T17:43:42Z</dcterms:modified>
</cp:coreProperties>
</file>